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39" d="100"/>
          <a:sy n="39" d="100"/>
        </p:scale>
        <p:origin x="67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4D9562-3A29-40F7-AA70-EC66036447FA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46FB8C-D4FE-44D2-8832-193479D6B5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383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17500" marR="5080" indent="-228600">
              <a:lnSpc>
                <a:spcPct val="115100"/>
              </a:lnSpc>
              <a:spcBef>
                <a:spcPts val="2080"/>
              </a:spcBef>
              <a:buClr>
                <a:srgbClr val="585858"/>
              </a:buClr>
              <a:buFont typeface="Arial"/>
              <a:buAutoNum type="arabicPeriod"/>
              <a:tabLst>
                <a:tab pos="375285" algn="l"/>
                <a:tab pos="375920" algn="l"/>
              </a:tabLst>
            </a:pPr>
            <a:r>
              <a:rPr lang="en-US" dirty="0"/>
              <a:t>All of a program’s participants must be 18 years of age or older at time of enrollment. These programs are intended for adults at high risk for developing type 2 diabetes. </a:t>
            </a:r>
          </a:p>
          <a:p>
            <a:pPr marL="317500" marR="5080" indent="-228600">
              <a:lnSpc>
                <a:spcPct val="115100"/>
              </a:lnSpc>
              <a:spcBef>
                <a:spcPts val="2080"/>
              </a:spcBef>
              <a:buClr>
                <a:srgbClr val="585858"/>
              </a:buClr>
              <a:buFont typeface="Arial"/>
              <a:buAutoNum type="arabicPeriod"/>
              <a:tabLst>
                <a:tab pos="375285" algn="l"/>
                <a:tab pos="375920" algn="l"/>
              </a:tabLst>
            </a:pPr>
            <a:endParaRPr lang="en-US" dirty="0"/>
          </a:p>
          <a:p>
            <a:pPr marL="317500" marR="5080" indent="-228600">
              <a:lnSpc>
                <a:spcPct val="115100"/>
              </a:lnSpc>
              <a:spcBef>
                <a:spcPts val="2080"/>
              </a:spcBef>
              <a:buClr>
                <a:srgbClr val="585858"/>
              </a:buClr>
              <a:buFont typeface="Arial"/>
              <a:buAutoNum type="arabicPeriod"/>
              <a:tabLst>
                <a:tab pos="375285" algn="l"/>
                <a:tab pos="375920" algn="l"/>
              </a:tabLst>
            </a:pPr>
            <a:r>
              <a:rPr lang="en-US" dirty="0"/>
              <a:t>participants must have a body mass index (BMI) of ≥25 kg/m2 (≥23 kg/m2 , if Asian American). </a:t>
            </a:r>
          </a:p>
          <a:p>
            <a:pPr marL="317500" marR="5080" indent="-228600">
              <a:lnSpc>
                <a:spcPct val="115100"/>
              </a:lnSpc>
              <a:spcBef>
                <a:spcPts val="2080"/>
              </a:spcBef>
              <a:buClr>
                <a:srgbClr val="585858"/>
              </a:buClr>
              <a:buFont typeface="Arial"/>
              <a:buAutoNum type="arabicPeriod"/>
              <a:tabLst>
                <a:tab pos="375285" algn="l"/>
                <a:tab pos="375920" algn="l"/>
              </a:tabLst>
            </a:pPr>
            <a:r>
              <a:rPr lang="en-US" dirty="0"/>
              <a:t>a recent (within the past year) blood test</a:t>
            </a:r>
          </a:p>
          <a:p>
            <a:pPr marL="774700" marR="5080" lvl="1" indent="-228600">
              <a:lnSpc>
                <a:spcPct val="115100"/>
              </a:lnSpc>
              <a:spcBef>
                <a:spcPts val="2080"/>
              </a:spcBef>
              <a:buClr>
                <a:srgbClr val="585858"/>
              </a:buClr>
              <a:buFont typeface="Arial"/>
              <a:buAutoNum type="arabicPeriod"/>
              <a:tabLst>
                <a:tab pos="375285" algn="l"/>
                <a:tab pos="375920" algn="l"/>
              </a:tabLst>
            </a:pPr>
            <a:r>
              <a:rPr lang="en-US" dirty="0"/>
              <a:t>Fasting glucose of 100 to 125 mg/dl (CMS eligibility requirement for Medicare DPP suppliers is 110 to 125 mg/dl)</a:t>
            </a:r>
          </a:p>
          <a:p>
            <a:pPr marL="774700" marR="5080" lvl="1" indent="-228600">
              <a:lnSpc>
                <a:spcPct val="115100"/>
              </a:lnSpc>
              <a:spcBef>
                <a:spcPts val="2080"/>
              </a:spcBef>
              <a:buClr>
                <a:srgbClr val="585858"/>
              </a:buClr>
              <a:buFont typeface="Arial"/>
              <a:buAutoNum type="arabicPeriod"/>
              <a:tabLst>
                <a:tab pos="375285" algn="l"/>
                <a:tab pos="375920" algn="l"/>
              </a:tabLst>
            </a:pPr>
            <a:r>
              <a:rPr lang="en-US" dirty="0"/>
              <a:t>Plasma glucose measured 2 hours after a 75 gm glucose load of 140 to 199 mg/dl </a:t>
            </a:r>
          </a:p>
          <a:p>
            <a:pPr marL="774700" marR="5080" lvl="1" indent="-228600">
              <a:lnSpc>
                <a:spcPct val="115100"/>
              </a:lnSpc>
              <a:spcBef>
                <a:spcPts val="2080"/>
              </a:spcBef>
              <a:buClr>
                <a:srgbClr val="585858"/>
              </a:buClr>
              <a:buFont typeface="Arial"/>
              <a:buAutoNum type="arabicPeriod"/>
              <a:tabLst>
                <a:tab pos="375285" algn="l"/>
                <a:tab pos="375920" algn="l"/>
              </a:tabLst>
            </a:pPr>
            <a:r>
              <a:rPr lang="en-US" dirty="0"/>
              <a:t>A1c of 5.7 to 6.4 iv. </a:t>
            </a:r>
          </a:p>
          <a:p>
            <a:pPr marL="317500" marR="5080" lvl="0" indent="-228600">
              <a:lnSpc>
                <a:spcPct val="115100"/>
              </a:lnSpc>
              <a:spcBef>
                <a:spcPts val="2080"/>
              </a:spcBef>
              <a:buClr>
                <a:srgbClr val="585858"/>
              </a:buClr>
              <a:buFont typeface="Arial"/>
              <a:buAutoNum type="arabicPeriod"/>
              <a:tabLst>
                <a:tab pos="375285" algn="l"/>
                <a:tab pos="375920" algn="l"/>
              </a:tabLst>
            </a:pPr>
            <a:r>
              <a:rPr lang="en-US" dirty="0"/>
              <a:t>Clinically diagnosed gestational diabetes mellitus (GDM) during a previous pregnancy (may be self-reported; allowed for CDC, but not for Medicare beneficiaries.); or b. a positive screening for prediabetes based on the CDC Prediabetes Screening Test </a:t>
            </a:r>
          </a:p>
          <a:p>
            <a:pPr marL="317500" marR="5080" lvl="0" indent="-228600">
              <a:lnSpc>
                <a:spcPct val="115100"/>
              </a:lnSpc>
              <a:spcBef>
                <a:spcPts val="2080"/>
              </a:spcBef>
              <a:buClr>
                <a:srgbClr val="585858"/>
              </a:buClr>
              <a:buFont typeface="Arial"/>
              <a:buAutoNum type="arabicPeriod"/>
              <a:tabLst>
                <a:tab pos="375285" algn="l"/>
                <a:tab pos="375920" algn="l"/>
              </a:tabLst>
            </a:pPr>
            <a:r>
              <a:rPr lang="en-US" dirty="0"/>
              <a:t>4. Participants cannot have a previous diagnosis of type 1 or type 2 diabetes prior to enrollment</a:t>
            </a:r>
            <a:r>
              <a:rPr lang="en-US" baseline="0" dirty="0"/>
              <a:t> and may not be pregnant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32D189-9561-B349-9142-68706A7C32F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351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CEAD-71D8-4877-802B-FFD74FA3CBEC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66F3-4AEA-4E09-AFB0-A497D7AC9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15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CEAD-71D8-4877-802B-FFD74FA3CBEC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66F3-4AEA-4E09-AFB0-A497D7AC9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22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CEAD-71D8-4877-802B-FFD74FA3CBEC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66F3-4AEA-4E09-AFB0-A497D7AC9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110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0283" y="6152496"/>
            <a:ext cx="665664" cy="365125"/>
          </a:xfrm>
        </p:spPr>
        <p:txBody>
          <a:bodyPr/>
          <a:lstStyle>
            <a:lvl1pPr>
              <a:defRPr sz="1600"/>
            </a:lvl1pPr>
          </a:lstStyle>
          <a:p>
            <a:fld id="{EB4BE1A8-99A0-BE4B-B404-CE990ED5FA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8F4CB9B-4BD7-3D49-A075-0D8E65D83C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65127"/>
            <a:ext cx="10515600" cy="447675"/>
          </a:xfrm>
        </p:spPr>
        <p:txBody>
          <a:bodyPr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 lvl="0"/>
            <a:r>
              <a:rPr lang="en-US" dirty="0"/>
              <a:t>Click to Add Chapter Reference: Title</a:t>
            </a:r>
          </a:p>
        </p:txBody>
      </p:sp>
      <p:cxnSp>
        <p:nvCxnSpPr>
          <p:cNvPr id="9" name="Shape 99">
            <a:extLst>
              <a:ext uri="{FF2B5EF4-FFF2-40B4-BE49-F238E27FC236}">
                <a16:creationId xmlns:a16="http://schemas.microsoft.com/office/drawing/2014/main" id="{59082D67-683C-F04F-AAA3-DE3D5B856320}"/>
              </a:ext>
            </a:extLst>
          </p:cNvPr>
          <p:cNvCxnSpPr>
            <a:cxnSpLocks/>
          </p:cNvCxnSpPr>
          <p:nvPr userDrawn="1"/>
        </p:nvCxnSpPr>
        <p:spPr>
          <a:xfrm>
            <a:off x="985381" y="1394181"/>
            <a:ext cx="11206619" cy="0"/>
          </a:xfrm>
          <a:prstGeom prst="straightConnector1">
            <a:avLst/>
          </a:prstGeom>
          <a:noFill/>
          <a:ln w="28575" cap="flat" cmpd="sng">
            <a:solidFill>
              <a:srgbClr val="C40E3E"/>
            </a:solidFill>
            <a:prstDash val="solid"/>
            <a:round/>
            <a:headEnd type="none" w="lg" len="lg"/>
            <a:tailEnd type="none" w="lg" len="lg"/>
          </a:ln>
        </p:spPr>
      </p:cxnSp>
    </p:spTree>
    <p:extLst>
      <p:ext uri="{BB962C8B-B14F-4D97-AF65-F5344CB8AC3E}">
        <p14:creationId xmlns:p14="http://schemas.microsoft.com/office/powerpoint/2010/main" val="298519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CEAD-71D8-4877-802B-FFD74FA3CBEC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66F3-4AEA-4E09-AFB0-A497D7AC9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17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CEAD-71D8-4877-802B-FFD74FA3CBEC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66F3-4AEA-4E09-AFB0-A497D7AC9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CEAD-71D8-4877-802B-FFD74FA3CBEC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66F3-4AEA-4E09-AFB0-A497D7AC9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35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CEAD-71D8-4877-802B-FFD74FA3CBEC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66F3-4AEA-4E09-AFB0-A497D7AC9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227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CEAD-71D8-4877-802B-FFD74FA3CBEC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66F3-4AEA-4E09-AFB0-A497D7AC9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492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CEAD-71D8-4877-802B-FFD74FA3CBEC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66F3-4AEA-4E09-AFB0-A497D7AC9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47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CEAD-71D8-4877-802B-FFD74FA3CBEC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66F3-4AEA-4E09-AFB0-A497D7AC9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531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ACEAD-71D8-4877-802B-FFD74FA3CBEC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C66F3-4AEA-4E09-AFB0-A497D7AC9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74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ACEAD-71D8-4877-802B-FFD74FA3CBEC}" type="datetimeFigureOut">
              <a:rPr lang="en-US" smtClean="0"/>
              <a:t>9/16/2020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C66F3-4AEA-4E09-AFB0-A497D7AC9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232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365127"/>
            <a:ext cx="7886700" cy="1325563"/>
          </a:xfrm>
        </p:spPr>
        <p:txBody>
          <a:bodyPr/>
          <a:lstStyle/>
          <a:p>
            <a:r>
              <a:rPr lang="en-US" dirty="0"/>
              <a:t>Eligibility for the National DPP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4BE1A8-99A0-BE4B-B404-CE990ED5FA0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Shape 234"/>
          <p:cNvSpPr txBox="1">
            <a:spLocks noGrp="1"/>
          </p:cNvSpPr>
          <p:nvPr>
            <p:ph idx="1"/>
          </p:nvPr>
        </p:nvSpPr>
        <p:spPr>
          <a:xfrm>
            <a:off x="2708704" y="1825626"/>
            <a:ext cx="7242604" cy="3994407"/>
          </a:xfrm>
          <a:prstGeom prst="rect">
            <a:avLst/>
          </a:prstGeom>
          <a:solidFill>
            <a:srgbClr val="FFFFFF"/>
          </a:solidFill>
          <a:ln w="25400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lIns="91425" tIns="91425" rIns="91425" bIns="91425" rtlCol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None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None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457200" indent="-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sym typeface="Quattrocento"/>
              </a:rPr>
              <a:t>18 years or older </a:t>
            </a:r>
          </a:p>
          <a:p>
            <a:pPr marL="457200" indent="-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sym typeface="Quattrocento"/>
              </a:rPr>
              <a:t>Overweight or obese (BMI ≥ 25 kg/m</a:t>
            </a:r>
            <a:r>
              <a:rPr lang="en-US" sz="2000" kern="0" baseline="30000" dirty="0">
                <a:solidFill>
                  <a:schemeClr val="tx1"/>
                </a:solidFill>
                <a:latin typeface="+mn-lt"/>
                <a:sym typeface="Quattrocento"/>
              </a:rPr>
              <a:t>2</a:t>
            </a:r>
            <a:r>
              <a:rPr lang="en-US" sz="2000" kern="0" dirty="0">
                <a:solidFill>
                  <a:schemeClr val="tx1"/>
                </a:solidFill>
                <a:latin typeface="+mn-lt"/>
                <a:sym typeface="Quattrocento"/>
              </a:rPr>
              <a:t> or ≥ 23 kg/m</a:t>
            </a:r>
            <a:r>
              <a:rPr lang="en-US" sz="2000" kern="0" baseline="30000" dirty="0">
                <a:solidFill>
                  <a:schemeClr val="tx1"/>
                </a:solidFill>
                <a:latin typeface="+mn-lt"/>
                <a:sym typeface="Quattrocento"/>
              </a:rPr>
              <a:t>2</a:t>
            </a:r>
            <a:r>
              <a:rPr lang="en-US" sz="2000" kern="0" dirty="0">
                <a:solidFill>
                  <a:schemeClr val="tx1"/>
                </a:solidFill>
                <a:latin typeface="+mn-lt"/>
                <a:sym typeface="Quattrocento"/>
              </a:rPr>
              <a:t>, if Asian)</a:t>
            </a:r>
            <a:endParaRPr lang="en-US" sz="2000" b="1" kern="0" dirty="0">
              <a:solidFill>
                <a:schemeClr val="tx1"/>
              </a:solidFill>
              <a:latin typeface="+mn-lt"/>
              <a:sym typeface="Quattrocento"/>
            </a:endParaRPr>
          </a:p>
          <a:p>
            <a:pPr marL="457200" indent="-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sym typeface="Quattrocento"/>
              </a:rPr>
              <a:t>Abnormal glucose or history of gestational diabetes or positive screening on the CDC Risk Test</a:t>
            </a:r>
          </a:p>
          <a:p>
            <a:pPr marL="889000" marR="5080" lvl="1" indent="-342900">
              <a:lnSpc>
                <a:spcPct val="100000"/>
              </a:lnSpc>
              <a:spcAft>
                <a:spcPts val="0"/>
              </a:spcAft>
              <a:buClr>
                <a:srgbClr val="585858"/>
              </a:buClr>
              <a:buFont typeface="Courier New" panose="02070309020205020404" pitchFamily="49" charset="0"/>
              <a:buChar char="o"/>
              <a:tabLst>
                <a:tab pos="375285" algn="l"/>
                <a:tab pos="375920" algn="l"/>
              </a:tabLst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Fasting glucose of 100 to 125 mg/dl (CMS eligibility requirement for Medicare DPP suppliers is 110 to 125 mg/dl)</a:t>
            </a:r>
          </a:p>
          <a:p>
            <a:pPr marL="889000" marR="5080" lvl="1" indent="-342900">
              <a:lnSpc>
                <a:spcPct val="100000"/>
              </a:lnSpc>
              <a:spcAft>
                <a:spcPts val="0"/>
              </a:spcAft>
              <a:buClr>
                <a:srgbClr val="585858"/>
              </a:buClr>
              <a:buFont typeface="Courier New" panose="02070309020205020404" pitchFamily="49" charset="0"/>
              <a:buChar char="o"/>
              <a:tabLst>
                <a:tab pos="375285" algn="l"/>
                <a:tab pos="375920" algn="l"/>
              </a:tabLst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Plasma glucose measured 2 hours after a 75 gm glucose load of 140 to 199 mg/dl </a:t>
            </a:r>
          </a:p>
          <a:p>
            <a:pPr marL="889000" marR="5080" lvl="1" indent="-342900">
              <a:lnSpc>
                <a:spcPct val="100000"/>
              </a:lnSpc>
              <a:spcAft>
                <a:spcPts val="0"/>
              </a:spcAft>
              <a:buClr>
                <a:srgbClr val="585858"/>
              </a:buClr>
              <a:buFont typeface="Courier New" panose="02070309020205020404" pitchFamily="49" charset="0"/>
              <a:buChar char="o"/>
              <a:tabLst>
                <a:tab pos="375285" algn="l"/>
                <a:tab pos="375920" algn="l"/>
              </a:tabLst>
            </a:pPr>
            <a:r>
              <a:rPr lang="en-US" sz="2000" dirty="0">
                <a:solidFill>
                  <a:schemeClr val="tx1"/>
                </a:solidFill>
                <a:latin typeface="+mn-lt"/>
              </a:rPr>
              <a:t>A1c of 5.7 to 6.4</a:t>
            </a:r>
            <a:endParaRPr lang="en-US" sz="2000" kern="0" dirty="0">
              <a:solidFill>
                <a:schemeClr val="tx1"/>
              </a:solidFill>
              <a:latin typeface="+mn-lt"/>
              <a:sym typeface="Quattrocento"/>
            </a:endParaRPr>
          </a:p>
          <a:p>
            <a:pPr marL="457200" indent="-342900">
              <a:lnSpc>
                <a:spcPct val="100000"/>
              </a:lnSpc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sym typeface="Quattrocento"/>
              </a:rPr>
              <a:t>Never diagnosed with diabetes</a:t>
            </a:r>
          </a:p>
          <a:p>
            <a:pPr marL="457200" indent="-34290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0" dirty="0">
                <a:solidFill>
                  <a:schemeClr val="tx1"/>
                </a:solidFill>
                <a:latin typeface="+mn-lt"/>
                <a:sym typeface="Quattrocento"/>
              </a:rPr>
              <a:t>Not currently pregnant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defRPr/>
            </a:pPr>
            <a:endParaRPr lang="en-US" sz="2000" kern="0" dirty="0">
              <a:solidFill>
                <a:schemeClr val="tx1"/>
              </a:solidFill>
              <a:latin typeface="+mn-lt"/>
              <a:sym typeface="Quattrocento"/>
            </a:endParaRPr>
          </a:p>
        </p:txBody>
      </p:sp>
    </p:spTree>
    <p:extLst>
      <p:ext uri="{BB962C8B-B14F-4D97-AF65-F5344CB8AC3E}">
        <p14:creationId xmlns:p14="http://schemas.microsoft.com/office/powerpoint/2010/main" val="3203875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286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Eligibility for the National DPP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Vaeth</dc:creator>
  <cp:lastModifiedBy>Angela</cp:lastModifiedBy>
  <cp:revision>2</cp:revision>
  <dcterms:created xsi:type="dcterms:W3CDTF">2020-09-16T12:31:32Z</dcterms:created>
  <dcterms:modified xsi:type="dcterms:W3CDTF">2020-09-16T13:55:49Z</dcterms:modified>
</cp:coreProperties>
</file>